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66" r:id="rId2"/>
  </p:sldMasterIdLst>
  <p:notesMasterIdLst>
    <p:notesMasterId r:id="rId16"/>
  </p:notesMasterIdLst>
  <p:sldIdLst>
    <p:sldId id="289" r:id="rId3"/>
    <p:sldId id="256" r:id="rId4"/>
    <p:sldId id="281" r:id="rId5"/>
    <p:sldId id="287" r:id="rId6"/>
    <p:sldId id="288" r:id="rId7"/>
    <p:sldId id="257" r:id="rId8"/>
    <p:sldId id="258" r:id="rId9"/>
    <p:sldId id="282" r:id="rId10"/>
    <p:sldId id="271" r:id="rId11"/>
    <p:sldId id="270" r:id="rId12"/>
    <p:sldId id="286" r:id="rId13"/>
    <p:sldId id="260" r:id="rId14"/>
    <p:sldId id="27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CC"/>
    <a:srgbClr val="CCFF66"/>
    <a:srgbClr val="CC9900"/>
    <a:srgbClr val="FF0000"/>
    <a:srgbClr val="0000FF"/>
    <a:srgbClr val="FFFF99"/>
    <a:srgbClr val="FFFF66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361" autoAdjust="0"/>
    <p:restoredTop sz="99089" autoAdjust="0"/>
  </p:normalViewPr>
  <p:slideViewPr>
    <p:cSldViewPr>
      <p:cViewPr varScale="1">
        <p:scale>
          <a:sx n="43" d="100"/>
          <a:sy n="43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CE6841D-10D3-48AF-9DDC-80D314AD8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51644-F4CF-49D2-B53F-76AB3BEDE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0EC3-8D19-47CC-8389-8A5D1EBEA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3EB19-6F0E-47C1-B452-3BDE120C4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B670-BCCE-4BF8-8CF4-9E5BE7849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03CB0-7029-4144-A45E-EFABB3F4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D623-F783-4413-BFB4-83EA8F304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9723F-A885-4BB6-B38D-4A0F92C6E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D424D-7AA9-4065-847F-FF502359B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7638-0A38-494D-ACAC-C91F2E628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6C810-DC0C-434F-AA16-F1ED87030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79409-57AB-4DA4-9F36-1C776024D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B138-1FD1-4A7A-8095-E4FBC6337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9C5C1-FE07-429A-A211-EA49CA502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D4036-1FCE-439E-8A70-3BF4F5CA2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9E78B-996B-4BCB-811F-89948D8C0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7EB2-206F-417C-BA56-B09972E99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725A1-175A-4082-A64C-131F00E74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AFA7A-38BC-4153-BB10-CDFF63825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C3BE-BE8A-48B4-95D1-C35E7BE91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CAFBD-B308-4420-A7EB-8E87A07D0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72503-3A1A-4C1D-AB60-53B0D9664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4DA3C-73DC-4B59-975A-EAE55DDA6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8062-D88B-433A-BDE3-33600E19A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pPr>
              <a:defRPr/>
            </a:pPr>
            <a:fld id="{32D2568A-A156-464A-8BEA-262899C88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pPr>
              <a:defRPr/>
            </a:pPr>
            <a:fld id="{7DCC4FEB-8EAA-4D9C-AF11-7EFB8674F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44"/>
          <p:cNvSpPr>
            <a:spLocks noChangeArrowheads="1" noChangeShapeType="1" noTextEdit="1"/>
          </p:cNvSpPr>
          <p:nvPr/>
        </p:nvSpPr>
        <p:spPr bwMode="auto">
          <a:xfrm>
            <a:off x="3841750" y="2046288"/>
            <a:ext cx="20193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LỚP 5</a:t>
            </a:r>
          </a:p>
        </p:txBody>
      </p:sp>
      <p:pic>
        <p:nvPicPr>
          <p:cNvPr id="3075" name="Picture 14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218363" y="168275"/>
            <a:ext cx="175260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4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221538" y="4887913"/>
            <a:ext cx="175260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50"/>
          <p:cNvSpPr txBox="1">
            <a:spLocks noChangeArrowheads="1"/>
          </p:cNvSpPr>
          <p:nvPr/>
        </p:nvSpPr>
        <p:spPr bwMode="auto">
          <a:xfrm>
            <a:off x="2266950" y="4581525"/>
            <a:ext cx="5070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187544" name="Picture 152" descr="blumen-pflanzen108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963" y="4811713"/>
            <a:ext cx="20383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75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06413" y="4473575"/>
            <a:ext cx="4572000" cy="2209800"/>
          </a:xfrm>
          <a:prstGeom prst="cloudCallout">
            <a:avLst>
              <a:gd name="adj1" fmla="val 55000"/>
              <a:gd name="adj2" fmla="val 2657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Yêu cầu: </a:t>
            </a:r>
          </a:p>
          <a:p>
            <a:pPr>
              <a:buFontTx/>
              <a:buChar char="-"/>
            </a:pP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 Giải bài toán vào vở. </a:t>
            </a:r>
          </a:p>
          <a:p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- Đổi bài cho bạn </a:t>
            </a:r>
            <a:r>
              <a:rPr lang="vi-VN" sz="2000" b="1" i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0000FF"/>
                </a:solidFill>
                <a:latin typeface="Arial" charset="0"/>
              </a:rPr>
              <a:t>ể kiểm tra.</a:t>
            </a:r>
          </a:p>
        </p:txBody>
      </p:sp>
      <p:pic>
        <p:nvPicPr>
          <p:cNvPr id="32779" name="Picture 11" descr="anh%20hoc%20sinh%201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983038"/>
            <a:ext cx="3200400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14"/>
          <p:cNvSpPr txBox="1">
            <a:spLocks noChangeArrowheads="1"/>
          </p:cNvSpPr>
          <p:nvPr/>
        </p:nvSpPr>
        <p:spPr bwMode="auto">
          <a:xfrm>
            <a:off x="838200" y="184785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808038" y="2698750"/>
            <a:ext cx="3657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 1 sản phẩm: 1 giờ 8 phút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539750" y="2200275"/>
            <a:ext cx="1398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Tóm tắt: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000125" y="3082925"/>
            <a:ext cx="2490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Lần 1 : 7 sản phẩm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1000125" y="3467100"/>
            <a:ext cx="2490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Lần 2 : 8 sản phẩm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969963" y="3865563"/>
            <a:ext cx="2713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2 lần   : … thời gian?</a:t>
            </a:r>
          </a:p>
        </p:txBody>
      </p:sp>
      <p:sp>
        <p:nvSpPr>
          <p:cNvPr id="12298" name="Rectangle 21"/>
          <p:cNvSpPr>
            <a:spLocks noChangeArrowheads="1"/>
          </p:cNvSpPr>
          <p:nvPr/>
        </p:nvSpPr>
        <p:spPr bwMode="auto">
          <a:xfrm>
            <a:off x="4084638" y="698500"/>
            <a:ext cx="89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12299" name="Rectangle 22"/>
          <p:cNvSpPr>
            <a:spLocks noChangeArrowheads="1"/>
          </p:cNvSpPr>
          <p:nvPr/>
        </p:nvSpPr>
        <p:spPr bwMode="auto">
          <a:xfrm>
            <a:off x="3657600" y="1185863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1000125" y="1700213"/>
            <a:ext cx="99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Arial" charset="0"/>
            </a:endParaRPr>
          </a:p>
        </p:txBody>
      </p:sp>
      <p:sp>
        <p:nvSpPr>
          <p:cNvPr id="12301" name="Rectangle 24"/>
          <p:cNvSpPr>
            <a:spLocks noChangeArrowheads="1"/>
          </p:cNvSpPr>
          <p:nvPr/>
        </p:nvSpPr>
        <p:spPr bwMode="auto">
          <a:xfrm>
            <a:off x="577850" y="1585913"/>
            <a:ext cx="1004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Bài 3.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nimBg="1"/>
      <p:bldP spid="32783" grpId="0"/>
      <p:bldP spid="32784" grpId="0"/>
      <p:bldP spid="32785" grpId="0"/>
      <p:bldP spid="32786" grpId="0"/>
      <p:bldP spid="327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4"/>
          <p:cNvGrpSpPr>
            <a:grpSpLocks/>
          </p:cNvGrpSpPr>
          <p:nvPr/>
        </p:nvGrpSpPr>
        <p:grpSpPr bwMode="auto">
          <a:xfrm>
            <a:off x="381000" y="3370263"/>
            <a:ext cx="8458200" cy="3381375"/>
            <a:chOff x="240" y="2123"/>
            <a:chExt cx="5328" cy="2130"/>
          </a:xfrm>
        </p:grpSpPr>
        <p:sp>
          <p:nvSpPr>
            <p:cNvPr id="13325" name="Text Box 3"/>
            <p:cNvSpPr txBox="1">
              <a:spLocks noChangeArrowheads="1"/>
            </p:cNvSpPr>
            <p:nvPr/>
          </p:nvSpPr>
          <p:spPr bwMode="auto">
            <a:xfrm>
              <a:off x="912" y="212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0000FF"/>
                  </a:solidFill>
                  <a:latin typeface="Arial" charset="0"/>
                </a:rPr>
                <a:t>Cách 1</a:t>
              </a:r>
            </a:p>
          </p:txBody>
        </p:sp>
        <p:sp>
          <p:nvSpPr>
            <p:cNvPr id="13326" name="Text Box 4"/>
            <p:cNvSpPr txBox="1">
              <a:spLocks noChangeArrowheads="1"/>
            </p:cNvSpPr>
            <p:nvPr/>
          </p:nvSpPr>
          <p:spPr bwMode="auto">
            <a:xfrm>
              <a:off x="240" y="2412"/>
              <a:ext cx="2544" cy="15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i="1">
                  <a:solidFill>
                    <a:srgbClr val="000099"/>
                  </a:solidFill>
                  <a:latin typeface="Arial" charset="0"/>
                </a:rPr>
                <a:t>Bài giải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  Số sản phẩm làm </a:t>
              </a:r>
              <a:r>
                <a:rPr lang="vi-VN" sz="1600" b="1">
                  <a:solidFill>
                    <a:srgbClr val="000099"/>
                  </a:solidFill>
                  <a:latin typeface="Arial" charset="0"/>
                </a:rPr>
                <a:t>đư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ợc trong cả hai lần là: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7 + 8 = 15 (sản phẩm)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 Thời gian làm 15 sản phẩm là: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1 giờ 8 phút x 15 = 17 (giờ)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             Đáp số : 17 giờ</a:t>
              </a:r>
            </a:p>
          </p:txBody>
        </p:sp>
        <p:sp>
          <p:nvSpPr>
            <p:cNvPr id="13327" name="Text Box 6"/>
            <p:cNvSpPr txBox="1">
              <a:spLocks noChangeArrowheads="1"/>
            </p:cNvSpPr>
            <p:nvPr/>
          </p:nvSpPr>
          <p:spPr bwMode="auto">
            <a:xfrm>
              <a:off x="2880" y="2412"/>
              <a:ext cx="2688" cy="184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i="1">
                  <a:solidFill>
                    <a:srgbClr val="000099"/>
                  </a:solidFill>
                  <a:latin typeface="Arial" charset="0"/>
                </a:rPr>
                <a:t>Bài giải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Thời gian làm 7 sản phẩm là: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1 giờ 8 phút x 7 = 7 giờ 56 phút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Thời gian làm 8 sản phẩm là: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1 giờ 8 phút x 8 = 9 giờ 4 phút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Thời gian làm cả hai lần là:</a:t>
              </a:r>
            </a:p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7 giờ 56 phút + 9 giờ 4 phút = 17 (giờ)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	                 Đáp số : 17 giờ</a:t>
              </a:r>
            </a:p>
          </p:txBody>
        </p:sp>
        <p:sp>
          <p:nvSpPr>
            <p:cNvPr id="13328" name="Text Box 7"/>
            <p:cNvSpPr txBox="1">
              <a:spLocks noChangeArrowheads="1"/>
            </p:cNvSpPr>
            <p:nvPr/>
          </p:nvSpPr>
          <p:spPr bwMode="auto">
            <a:xfrm>
              <a:off x="3552" y="2123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0000FF"/>
                  </a:solidFill>
                  <a:latin typeface="Arial" charset="0"/>
                </a:rPr>
                <a:t>Cách 2</a:t>
              </a:r>
            </a:p>
          </p:txBody>
        </p:sp>
      </p:grpSp>
      <p:grpSp>
        <p:nvGrpSpPr>
          <p:cNvPr id="13315" name="Group 15"/>
          <p:cNvGrpSpPr>
            <a:grpSpLocks/>
          </p:cNvGrpSpPr>
          <p:nvPr/>
        </p:nvGrpSpPr>
        <p:grpSpPr bwMode="auto">
          <a:xfrm>
            <a:off x="2382838" y="1778000"/>
            <a:ext cx="3962400" cy="2076450"/>
            <a:chOff x="480" y="-291"/>
            <a:chExt cx="2496" cy="1308"/>
          </a:xfrm>
        </p:grpSpPr>
        <p:sp>
          <p:nvSpPr>
            <p:cNvPr id="13320" name="Text Box 16"/>
            <p:cNvSpPr txBox="1">
              <a:spLocks noChangeArrowheads="1"/>
            </p:cNvSpPr>
            <p:nvPr/>
          </p:nvSpPr>
          <p:spPr bwMode="auto">
            <a:xfrm>
              <a:off x="672" y="0"/>
              <a:ext cx="2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  1 sản phẩm: 1 giờ 8 phút</a:t>
              </a:r>
            </a:p>
          </p:txBody>
        </p:sp>
        <p:sp>
          <p:nvSpPr>
            <p:cNvPr id="13321" name="Rectangle 17"/>
            <p:cNvSpPr>
              <a:spLocks noChangeArrowheads="1"/>
            </p:cNvSpPr>
            <p:nvPr/>
          </p:nvSpPr>
          <p:spPr bwMode="auto">
            <a:xfrm>
              <a:off x="480" y="-291"/>
              <a:ext cx="75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Tóm tắt:</a:t>
              </a:r>
            </a:p>
          </p:txBody>
        </p:sp>
        <p:sp>
          <p:nvSpPr>
            <p:cNvPr id="13322" name="Rectangle 18"/>
            <p:cNvSpPr>
              <a:spLocks noChangeArrowheads="1"/>
            </p:cNvSpPr>
            <p:nvPr/>
          </p:nvSpPr>
          <p:spPr bwMode="auto">
            <a:xfrm>
              <a:off x="786" y="285"/>
              <a:ext cx="16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Lần 1 : 7 sản phẩm</a:t>
              </a:r>
            </a:p>
          </p:txBody>
        </p:sp>
        <p:sp>
          <p:nvSpPr>
            <p:cNvPr id="13323" name="Rectangle 19"/>
            <p:cNvSpPr>
              <a:spLocks noChangeArrowheads="1"/>
            </p:cNvSpPr>
            <p:nvPr/>
          </p:nvSpPr>
          <p:spPr bwMode="auto">
            <a:xfrm>
              <a:off x="786" y="525"/>
              <a:ext cx="16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Lần 2 : 8 sản phẩm</a:t>
              </a:r>
            </a:p>
          </p:txBody>
        </p:sp>
        <p:sp>
          <p:nvSpPr>
            <p:cNvPr id="13324" name="Rectangle 20"/>
            <p:cNvSpPr>
              <a:spLocks noChangeArrowheads="1"/>
            </p:cNvSpPr>
            <p:nvPr/>
          </p:nvSpPr>
          <p:spPr bwMode="auto">
            <a:xfrm>
              <a:off x="774" y="765"/>
              <a:ext cx="171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2 lần   : … thời gian?</a:t>
              </a:r>
            </a:p>
          </p:txBody>
        </p:sp>
      </p:grpSp>
      <p:sp>
        <p:nvSpPr>
          <p:cNvPr id="13316" name="Rectangle 22"/>
          <p:cNvSpPr>
            <a:spLocks noChangeArrowheads="1"/>
          </p:cNvSpPr>
          <p:nvPr/>
        </p:nvSpPr>
        <p:spPr bwMode="auto">
          <a:xfrm>
            <a:off x="4084638" y="506413"/>
            <a:ext cx="1017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13317" name="Rectangle 23"/>
          <p:cNvSpPr>
            <a:spLocks noChangeArrowheads="1"/>
          </p:cNvSpPr>
          <p:nvPr/>
        </p:nvSpPr>
        <p:spPr bwMode="auto">
          <a:xfrm>
            <a:off x="3649663" y="1085850"/>
            <a:ext cx="1922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13318" name="Text Box 25"/>
          <p:cNvSpPr txBox="1">
            <a:spLocks noChangeArrowheads="1"/>
          </p:cNvSpPr>
          <p:nvPr/>
        </p:nvSpPr>
        <p:spPr bwMode="auto">
          <a:xfrm>
            <a:off x="577850" y="1470025"/>
            <a:ext cx="1420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2152650" y="1355725"/>
            <a:ext cx="9921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Arial" charset="0"/>
              </a:rPr>
              <a:t>Bài 3.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-1063625" y="2695575"/>
            <a:ext cx="10058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		    4,5 giờ … 4 giờ 5 phút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8 giờ 16 phút - 1 giờ 25 phút … 2 giờ 17 phút x 3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		               26 giờ 25 phút : 5 … 2 giờ 40 phút + 2 giờ 45 phút.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75" y="2667000"/>
            <a:ext cx="381000" cy="15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Arial" charset="0"/>
              </a:rPr>
              <a:t>&gt;</a:t>
            </a:r>
          </a:p>
          <a:p>
            <a:pPr algn="ctr"/>
            <a:r>
              <a:rPr lang="en-US" sz="2400" b="1">
                <a:solidFill>
                  <a:srgbClr val="0000FF"/>
                </a:solidFill>
                <a:latin typeface="Arial" charset="0"/>
              </a:rPr>
              <a:t>&lt;</a:t>
            </a:r>
          </a:p>
          <a:p>
            <a:pPr algn="ctr"/>
            <a:r>
              <a:rPr lang="en-US" sz="2400" b="1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12750" y="2971800"/>
            <a:ext cx="30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?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923925" y="1854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Bài 4.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4084638" y="746125"/>
            <a:ext cx="77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3657600" y="1231900"/>
            <a:ext cx="163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allAtOnce"/>
      <p:bldP spid="6148" grpId="0" build="allAtOnce"/>
      <p:bldP spid="6148" grpId="1" build="allAtOnce" animBg="1"/>
      <p:bldP spid="6150" grpId="0"/>
      <p:bldP spid="61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2"/>
          <p:cNvSpPr txBox="1">
            <a:spLocks noChangeArrowheads="1"/>
          </p:cNvSpPr>
          <p:nvPr/>
        </p:nvSpPr>
        <p:spPr bwMode="auto">
          <a:xfrm>
            <a:off x="423863" y="433388"/>
            <a:ext cx="2419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Arial" charset="0"/>
              </a:rPr>
              <a:t> 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0" y="1611313"/>
            <a:ext cx="8704263" cy="5219700"/>
            <a:chOff x="192" y="960"/>
            <a:chExt cx="5483" cy="3288"/>
          </a:xfrm>
        </p:grpSpPr>
        <p:sp>
          <p:nvSpPr>
            <p:cNvPr id="15367" name="Text Box 14"/>
            <p:cNvSpPr txBox="1">
              <a:spLocks noChangeArrowheads="1"/>
            </p:cNvSpPr>
            <p:nvPr/>
          </p:nvSpPr>
          <p:spPr bwMode="auto">
            <a:xfrm>
              <a:off x="3001" y="960"/>
              <a:ext cx="2304" cy="872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Arial" charset="0"/>
                </a:rPr>
                <a:t>  </a:t>
              </a: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4,5 giờ    &gt;  4 giờ 5 phút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4      giờ          4       giờ</a:t>
              </a:r>
            </a:p>
          </p:txBody>
        </p:sp>
        <p:grpSp>
          <p:nvGrpSpPr>
            <p:cNvPr id="15368" name="Group 23"/>
            <p:cNvGrpSpPr>
              <a:grpSpLocks/>
            </p:cNvGrpSpPr>
            <p:nvPr/>
          </p:nvGrpSpPr>
          <p:grpSpPr bwMode="auto">
            <a:xfrm>
              <a:off x="3195" y="1155"/>
              <a:ext cx="216" cy="551"/>
              <a:chOff x="558" y="1918"/>
              <a:chExt cx="216" cy="471"/>
            </a:xfrm>
          </p:grpSpPr>
          <p:sp>
            <p:nvSpPr>
              <p:cNvPr id="15391" name="Line 17"/>
              <p:cNvSpPr>
                <a:spLocks noChangeShapeType="1"/>
              </p:cNvSpPr>
              <p:nvPr/>
            </p:nvSpPr>
            <p:spPr bwMode="auto">
              <a:xfrm>
                <a:off x="576" y="21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Text Box 18"/>
              <p:cNvSpPr txBox="1">
                <a:spLocks noChangeArrowheads="1"/>
              </p:cNvSpPr>
              <p:nvPr/>
            </p:nvSpPr>
            <p:spPr bwMode="auto">
              <a:xfrm>
                <a:off x="558" y="1918"/>
                <a:ext cx="192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5393" name="Text Box 19"/>
              <p:cNvSpPr txBox="1">
                <a:spLocks noChangeArrowheads="1"/>
              </p:cNvSpPr>
              <p:nvPr/>
            </p:nvSpPr>
            <p:spPr bwMode="auto">
              <a:xfrm>
                <a:off x="558" y="2140"/>
                <a:ext cx="216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15369" name="Group 46"/>
            <p:cNvGrpSpPr>
              <a:grpSpLocks/>
            </p:cNvGrpSpPr>
            <p:nvPr/>
          </p:nvGrpSpPr>
          <p:grpSpPr bwMode="auto">
            <a:xfrm>
              <a:off x="4404" y="1176"/>
              <a:ext cx="360" cy="550"/>
              <a:chOff x="3120" y="2014"/>
              <a:chExt cx="360" cy="471"/>
            </a:xfrm>
          </p:grpSpPr>
          <p:grpSp>
            <p:nvGrpSpPr>
              <p:cNvPr id="15387" name="Group 45"/>
              <p:cNvGrpSpPr>
                <a:grpSpLocks/>
              </p:cNvGrpSpPr>
              <p:nvPr/>
            </p:nvGrpSpPr>
            <p:grpSpPr bwMode="auto">
              <a:xfrm>
                <a:off x="3162" y="2014"/>
                <a:ext cx="246" cy="272"/>
                <a:chOff x="3162" y="2014"/>
                <a:chExt cx="246" cy="272"/>
              </a:xfrm>
            </p:grpSpPr>
            <p:sp>
              <p:nvSpPr>
                <p:cNvPr id="15389" name="Line 20"/>
                <p:cNvSpPr>
                  <a:spLocks noChangeShapeType="1"/>
                </p:cNvSpPr>
                <p:nvPr/>
              </p:nvSpPr>
              <p:spPr bwMode="auto">
                <a:xfrm>
                  <a:off x="3162" y="2286"/>
                  <a:ext cx="24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174" y="2014"/>
                  <a:ext cx="192" cy="2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Arial" charset="0"/>
                    </a:rPr>
                    <a:t>1</a:t>
                  </a:r>
                </a:p>
              </p:txBody>
            </p:sp>
          </p:grpSp>
          <p:sp>
            <p:nvSpPr>
              <p:cNvPr id="15388" name="Text Box 22"/>
              <p:cNvSpPr txBox="1">
                <a:spLocks noChangeArrowheads="1"/>
              </p:cNvSpPr>
              <p:nvPr/>
            </p:nvSpPr>
            <p:spPr bwMode="auto">
              <a:xfrm>
                <a:off x="3120" y="2236"/>
                <a:ext cx="36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12</a:t>
                </a:r>
              </a:p>
            </p:txBody>
          </p:sp>
        </p:grpSp>
        <p:grpSp>
          <p:nvGrpSpPr>
            <p:cNvPr id="15370" name="Group 48"/>
            <p:cNvGrpSpPr>
              <a:grpSpLocks/>
            </p:cNvGrpSpPr>
            <p:nvPr/>
          </p:nvGrpSpPr>
          <p:grpSpPr bwMode="auto">
            <a:xfrm>
              <a:off x="192" y="2823"/>
              <a:ext cx="5483" cy="1425"/>
              <a:chOff x="192" y="2542"/>
              <a:chExt cx="5483" cy="1425"/>
            </a:xfrm>
          </p:grpSpPr>
          <p:sp>
            <p:nvSpPr>
              <p:cNvPr id="15373" name="Rectangle 25"/>
              <p:cNvSpPr>
                <a:spLocks noChangeArrowheads="1"/>
              </p:cNvSpPr>
              <p:nvPr/>
            </p:nvSpPr>
            <p:spPr bwMode="auto">
              <a:xfrm>
                <a:off x="192" y="2547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8 giờ 16 phút</a:t>
                </a:r>
              </a:p>
            </p:txBody>
          </p:sp>
          <p:sp>
            <p:nvSpPr>
              <p:cNvPr id="15374" name="Rectangle 26"/>
              <p:cNvSpPr>
                <a:spLocks noChangeArrowheads="1"/>
              </p:cNvSpPr>
              <p:nvPr/>
            </p:nvSpPr>
            <p:spPr bwMode="auto">
              <a:xfrm>
                <a:off x="1392" y="2542"/>
                <a:ext cx="144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- 1 giờ 25 phút</a:t>
                </a:r>
              </a:p>
            </p:txBody>
          </p:sp>
          <p:sp>
            <p:nvSpPr>
              <p:cNvPr id="15375" name="Rectangle 27"/>
              <p:cNvSpPr>
                <a:spLocks noChangeArrowheads="1"/>
              </p:cNvSpPr>
              <p:nvPr/>
            </p:nvSpPr>
            <p:spPr bwMode="auto">
              <a:xfrm>
                <a:off x="900" y="2920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6 giờ 51 phút</a:t>
                </a:r>
              </a:p>
            </p:txBody>
          </p:sp>
          <p:sp>
            <p:nvSpPr>
              <p:cNvPr id="15376" name="Rectangle 28"/>
              <p:cNvSpPr>
                <a:spLocks noChangeArrowheads="1"/>
              </p:cNvSpPr>
              <p:nvPr/>
            </p:nvSpPr>
            <p:spPr bwMode="auto">
              <a:xfrm>
                <a:off x="2975" y="2544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2 giờ 17 phút</a:t>
                </a:r>
              </a:p>
            </p:txBody>
          </p:sp>
          <p:sp>
            <p:nvSpPr>
              <p:cNvPr id="15377" name="Rectangle 29"/>
              <p:cNvSpPr>
                <a:spLocks noChangeArrowheads="1"/>
              </p:cNvSpPr>
              <p:nvPr/>
            </p:nvSpPr>
            <p:spPr bwMode="auto">
              <a:xfrm>
                <a:off x="4184" y="2548"/>
                <a:ext cx="38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x 3</a:t>
                </a:r>
              </a:p>
            </p:txBody>
          </p:sp>
          <p:sp>
            <p:nvSpPr>
              <p:cNvPr id="15378" name="Rectangle 30"/>
              <p:cNvSpPr>
                <a:spLocks noChangeArrowheads="1"/>
              </p:cNvSpPr>
              <p:nvPr/>
            </p:nvSpPr>
            <p:spPr bwMode="auto">
              <a:xfrm>
                <a:off x="3203" y="2926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6 giờ 51 phút</a:t>
                </a:r>
              </a:p>
            </p:txBody>
          </p:sp>
          <p:sp>
            <p:nvSpPr>
              <p:cNvPr id="15379" name="Rectangle 33"/>
              <p:cNvSpPr>
                <a:spLocks noChangeArrowheads="1"/>
              </p:cNvSpPr>
              <p:nvPr/>
            </p:nvSpPr>
            <p:spPr bwMode="auto">
              <a:xfrm>
                <a:off x="2742" y="2544"/>
                <a:ext cx="22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=</a:t>
                </a:r>
              </a:p>
            </p:txBody>
          </p:sp>
          <p:sp>
            <p:nvSpPr>
              <p:cNvPr id="15380" name="Rectangle 34"/>
              <p:cNvSpPr>
                <a:spLocks noChangeArrowheads="1"/>
              </p:cNvSpPr>
              <p:nvPr/>
            </p:nvSpPr>
            <p:spPr bwMode="auto">
              <a:xfrm>
                <a:off x="2718" y="3276"/>
                <a:ext cx="22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&lt;</a:t>
                </a:r>
              </a:p>
            </p:txBody>
          </p:sp>
          <p:sp>
            <p:nvSpPr>
              <p:cNvPr id="15381" name="Rectangle 35"/>
              <p:cNvSpPr>
                <a:spLocks noChangeArrowheads="1"/>
              </p:cNvSpPr>
              <p:nvPr/>
            </p:nvSpPr>
            <p:spPr bwMode="auto">
              <a:xfrm>
                <a:off x="1020" y="3298"/>
                <a:ext cx="143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26 giờ 25 phút</a:t>
                </a:r>
              </a:p>
            </p:txBody>
          </p:sp>
          <p:sp>
            <p:nvSpPr>
              <p:cNvPr id="15382" name="Rectangle 36"/>
              <p:cNvSpPr>
                <a:spLocks noChangeArrowheads="1"/>
              </p:cNvSpPr>
              <p:nvPr/>
            </p:nvSpPr>
            <p:spPr bwMode="auto">
              <a:xfrm>
                <a:off x="2328" y="3298"/>
                <a:ext cx="34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: 5</a:t>
                </a:r>
              </a:p>
            </p:txBody>
          </p:sp>
          <p:sp>
            <p:nvSpPr>
              <p:cNvPr id="15383" name="Rectangle 37"/>
              <p:cNvSpPr>
                <a:spLocks noChangeArrowheads="1"/>
              </p:cNvSpPr>
              <p:nvPr/>
            </p:nvSpPr>
            <p:spPr bwMode="auto">
              <a:xfrm>
                <a:off x="2964" y="3300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2 giờ 40 phút</a:t>
                </a:r>
              </a:p>
            </p:txBody>
          </p:sp>
          <p:sp>
            <p:nvSpPr>
              <p:cNvPr id="15384" name="Rectangle 38"/>
              <p:cNvSpPr>
                <a:spLocks noChangeArrowheads="1"/>
              </p:cNvSpPr>
              <p:nvPr/>
            </p:nvSpPr>
            <p:spPr bwMode="auto">
              <a:xfrm>
                <a:off x="4178" y="3298"/>
                <a:ext cx="149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+ 2 giờ 45 phút</a:t>
                </a:r>
              </a:p>
            </p:txBody>
          </p:sp>
          <p:sp>
            <p:nvSpPr>
              <p:cNvPr id="15385" name="Rectangle 39"/>
              <p:cNvSpPr>
                <a:spLocks noChangeArrowheads="1"/>
              </p:cNvSpPr>
              <p:nvPr/>
            </p:nvSpPr>
            <p:spPr bwMode="auto">
              <a:xfrm>
                <a:off x="1398" y="3676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5 giờ 17 phút</a:t>
                </a:r>
              </a:p>
            </p:txBody>
          </p:sp>
          <p:sp>
            <p:nvSpPr>
              <p:cNvPr id="15386" name="Rectangle 40"/>
              <p:cNvSpPr>
                <a:spLocks noChangeArrowheads="1"/>
              </p:cNvSpPr>
              <p:nvPr/>
            </p:nvSpPr>
            <p:spPr bwMode="auto">
              <a:xfrm>
                <a:off x="3647" y="3670"/>
                <a:ext cx="13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  <a:latin typeface="Arial" charset="0"/>
                  </a:rPr>
                  <a:t>5 giờ 25 phút</a:t>
                </a:r>
              </a:p>
            </p:txBody>
          </p:sp>
        </p:grpSp>
        <p:sp>
          <p:nvSpPr>
            <p:cNvPr id="15371" name="Text Box 53"/>
            <p:cNvSpPr txBox="1">
              <a:spLocks noChangeArrowheads="1"/>
            </p:cNvSpPr>
            <p:nvPr/>
          </p:nvSpPr>
          <p:spPr bwMode="auto">
            <a:xfrm>
              <a:off x="340" y="1105"/>
              <a:ext cx="2105" cy="44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4,5 giờ      &gt; 4 giờ 5 phút</a:t>
              </a:r>
            </a:p>
            <a:p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4 giờ 30 phút</a:t>
              </a:r>
              <a:endParaRPr lang="en-US" sz="200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5372" name="Text Box 54"/>
            <p:cNvSpPr txBox="1">
              <a:spLocks noChangeArrowheads="1"/>
            </p:cNvSpPr>
            <p:nvPr/>
          </p:nvSpPr>
          <p:spPr bwMode="auto">
            <a:xfrm>
              <a:off x="1670" y="2000"/>
              <a:ext cx="2008" cy="44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4,5 giờ    &gt; 4 giờ 5 phút</a:t>
              </a:r>
            </a:p>
            <a:p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270 phút       245 phút</a:t>
              </a:r>
              <a:endParaRPr lang="en-US" sz="2000">
                <a:solidFill>
                  <a:srgbClr val="0000FF"/>
                </a:solidFill>
                <a:latin typeface="Arial" charset="0"/>
              </a:endParaRPr>
            </a:p>
          </p:txBody>
        </p:sp>
      </p:grpSp>
      <p:sp>
        <p:nvSpPr>
          <p:cNvPr id="15364" name="Rectangle 58"/>
          <p:cNvSpPr>
            <a:spLocks noChangeArrowheads="1"/>
          </p:cNvSpPr>
          <p:nvPr/>
        </p:nvSpPr>
        <p:spPr bwMode="auto">
          <a:xfrm>
            <a:off x="4084638" y="357188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15365" name="Rectangle 59"/>
          <p:cNvSpPr>
            <a:spLocks noChangeArrowheads="1"/>
          </p:cNvSpPr>
          <p:nvPr/>
        </p:nvSpPr>
        <p:spPr bwMode="auto">
          <a:xfrm>
            <a:off x="3657600" y="855663"/>
            <a:ext cx="1636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846138" y="1239838"/>
            <a:ext cx="998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Bài 4: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0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0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923925" y="2046288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Bài 1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. </a:t>
            </a:r>
          </a:p>
        </p:txBody>
      </p:sp>
      <p:sp>
        <p:nvSpPr>
          <p:cNvPr id="4099" name="Text Box 72"/>
          <p:cNvSpPr txBox="1">
            <a:spLocks noChangeArrowheads="1"/>
          </p:cNvSpPr>
          <p:nvPr/>
        </p:nvSpPr>
        <p:spPr bwMode="auto">
          <a:xfrm>
            <a:off x="2019300" y="266700"/>
            <a:ext cx="518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00FF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1905000" y="2047875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Tính:</a:t>
            </a:r>
          </a:p>
        </p:txBody>
      </p:sp>
      <p:sp>
        <p:nvSpPr>
          <p:cNvPr id="2125" name="Text Box 77"/>
          <p:cNvSpPr txBox="1">
            <a:spLocks noChangeArrowheads="1"/>
          </p:cNvSpPr>
          <p:nvPr/>
        </p:nvSpPr>
        <p:spPr bwMode="auto">
          <a:xfrm>
            <a:off x="914400" y="2667000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3 giờ 14 phút x 3	b) 36 phút 12 giây : 3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c) 7 phút 26 giây x 2	d) 14 giờ 28 phút : 7</a:t>
            </a:r>
          </a:p>
        </p:txBody>
      </p:sp>
      <p:sp>
        <p:nvSpPr>
          <p:cNvPr id="4102" name="Text Box 132"/>
          <p:cNvSpPr txBox="1">
            <a:spLocks noChangeArrowheads="1"/>
          </p:cNvSpPr>
          <p:nvPr/>
        </p:nvSpPr>
        <p:spPr bwMode="auto">
          <a:xfrm>
            <a:off x="3649663" y="1277938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4" grpId="0"/>
      <p:bldP spid="2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4" name="Text Box 124"/>
          <p:cNvSpPr txBox="1">
            <a:spLocks noChangeArrowheads="1"/>
          </p:cNvSpPr>
          <p:nvPr/>
        </p:nvSpPr>
        <p:spPr bwMode="auto">
          <a:xfrm>
            <a:off x="2306638" y="5022850"/>
            <a:ext cx="5645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Vậy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: 3 giờ 14 phút x 3 = 9 giờ 42 phút</a:t>
            </a:r>
          </a:p>
        </p:txBody>
      </p:sp>
      <p:sp>
        <p:nvSpPr>
          <p:cNvPr id="5123" name="Text Box 168"/>
          <p:cNvSpPr txBox="1">
            <a:spLocks noChangeArrowheads="1"/>
          </p:cNvSpPr>
          <p:nvPr/>
        </p:nvSpPr>
        <p:spPr bwMode="auto">
          <a:xfrm>
            <a:off x="2767013" y="1277938"/>
            <a:ext cx="384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b="1">
              <a:latin typeface="Arial" charset="0"/>
            </a:endParaRPr>
          </a:p>
        </p:txBody>
      </p:sp>
      <p:grpSp>
        <p:nvGrpSpPr>
          <p:cNvPr id="2" name="Group 185"/>
          <p:cNvGrpSpPr>
            <a:grpSpLocks/>
          </p:cNvGrpSpPr>
          <p:nvPr/>
        </p:nvGrpSpPr>
        <p:grpSpPr bwMode="auto">
          <a:xfrm>
            <a:off x="3497263" y="2795588"/>
            <a:ext cx="2841625" cy="1133475"/>
            <a:chOff x="2203" y="1761"/>
            <a:chExt cx="1790" cy="714"/>
          </a:xfrm>
        </p:grpSpPr>
        <p:sp>
          <p:nvSpPr>
            <p:cNvPr id="5135" name="Text Box 153"/>
            <p:cNvSpPr txBox="1">
              <a:spLocks noChangeArrowheads="1"/>
            </p:cNvSpPr>
            <p:nvPr/>
          </p:nvSpPr>
          <p:spPr bwMode="auto">
            <a:xfrm>
              <a:off x="2396" y="1761"/>
              <a:ext cx="1597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3 giờ 14 phút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           3</a:t>
              </a:r>
            </a:p>
          </p:txBody>
        </p:sp>
        <p:sp>
          <p:nvSpPr>
            <p:cNvPr id="5136" name="Text Box 176"/>
            <p:cNvSpPr txBox="1">
              <a:spLocks noChangeArrowheads="1"/>
            </p:cNvSpPr>
            <p:nvPr/>
          </p:nvSpPr>
          <p:spPr bwMode="auto">
            <a:xfrm>
              <a:off x="2203" y="2003"/>
              <a:ext cx="1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5137" name="Line 177"/>
            <p:cNvSpPr>
              <a:spLocks noChangeShapeType="1"/>
            </p:cNvSpPr>
            <p:nvPr/>
          </p:nvSpPr>
          <p:spPr bwMode="auto">
            <a:xfrm>
              <a:off x="2299" y="2475"/>
              <a:ext cx="15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4802188" y="400526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63849" name="Text Box 9"/>
          <p:cNvSpPr txBox="1">
            <a:spLocks noChangeArrowheads="1"/>
          </p:cNvSpPr>
          <p:nvPr/>
        </p:nvSpPr>
        <p:spPr bwMode="auto">
          <a:xfrm>
            <a:off x="4648200" y="4005263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5072063" y="3967163"/>
            <a:ext cx="920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phút</a:t>
            </a:r>
          </a:p>
        </p:txBody>
      </p:sp>
      <p:sp>
        <p:nvSpPr>
          <p:cNvPr id="163851" name="Text Box 11"/>
          <p:cNvSpPr txBox="1">
            <a:spLocks noChangeArrowheads="1"/>
          </p:cNvSpPr>
          <p:nvPr/>
        </p:nvSpPr>
        <p:spPr bwMode="auto">
          <a:xfrm>
            <a:off x="3841750" y="398621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163852" name="Text Box 12"/>
          <p:cNvSpPr txBox="1">
            <a:spLocks noChangeArrowheads="1"/>
          </p:cNvSpPr>
          <p:nvPr/>
        </p:nvSpPr>
        <p:spPr bwMode="auto">
          <a:xfrm>
            <a:off x="4111625" y="3967163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giờ</a:t>
            </a:r>
          </a:p>
        </p:txBody>
      </p:sp>
      <p:sp>
        <p:nvSpPr>
          <p:cNvPr id="5130" name="Rectangle 179"/>
          <p:cNvSpPr>
            <a:spLocks noChangeArrowheads="1"/>
          </p:cNvSpPr>
          <p:nvPr/>
        </p:nvSpPr>
        <p:spPr bwMode="auto">
          <a:xfrm>
            <a:off x="1295400" y="2286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b="1" i="1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5131" name="Text Box 180"/>
          <p:cNvSpPr txBox="1">
            <a:spLocks noChangeArrowheads="1"/>
          </p:cNvSpPr>
          <p:nvPr/>
        </p:nvSpPr>
        <p:spPr bwMode="auto">
          <a:xfrm>
            <a:off x="3810000" y="100965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5132" name="Text Box 182"/>
          <p:cNvSpPr txBox="1">
            <a:spLocks noChangeArrowheads="1"/>
          </p:cNvSpPr>
          <p:nvPr/>
        </p:nvSpPr>
        <p:spPr bwMode="auto">
          <a:xfrm>
            <a:off x="923925" y="1431925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Bài 1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. </a:t>
            </a:r>
          </a:p>
        </p:txBody>
      </p:sp>
      <p:sp>
        <p:nvSpPr>
          <p:cNvPr id="5133" name="Text Box 183"/>
          <p:cNvSpPr txBox="1">
            <a:spLocks noChangeArrowheads="1"/>
          </p:cNvSpPr>
          <p:nvPr/>
        </p:nvSpPr>
        <p:spPr bwMode="auto">
          <a:xfrm>
            <a:off x="1905000" y="1431925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Tính:</a:t>
            </a:r>
          </a:p>
        </p:txBody>
      </p:sp>
      <p:sp>
        <p:nvSpPr>
          <p:cNvPr id="5134" name="Text Box 184"/>
          <p:cNvSpPr txBox="1">
            <a:spLocks noChangeArrowheads="1"/>
          </p:cNvSpPr>
          <p:nvPr/>
        </p:nvSpPr>
        <p:spPr bwMode="auto">
          <a:xfrm>
            <a:off x="923925" y="2046288"/>
            <a:ext cx="3695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3 giờ 14 phút x 3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3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3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3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4" grpId="0"/>
      <p:bldP spid="163846" grpId="0"/>
      <p:bldP spid="163849" grpId="0"/>
      <p:bldP spid="163850" grpId="0"/>
      <p:bldP spid="163851" grpId="0"/>
      <p:bldP spid="1638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3814763" y="39655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12 giây</a:t>
            </a: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2805113" y="3621088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6</a:t>
            </a: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5264150" y="3735388"/>
            <a:ext cx="307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74089" name="Text Box 9"/>
          <p:cNvSpPr txBox="1">
            <a:spLocks noChangeArrowheads="1"/>
          </p:cNvSpPr>
          <p:nvPr/>
        </p:nvSpPr>
        <p:spPr bwMode="auto">
          <a:xfrm>
            <a:off x="5570538" y="3697288"/>
            <a:ext cx="920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phút</a:t>
            </a:r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6376988" y="373697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3959225" y="438785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6645275" y="369728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giây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2805113" y="4003675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1730375" y="5175250"/>
            <a:ext cx="6489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Vậy: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36 phút 12 giây : 3 = 12 phút 4 giây</a:t>
            </a:r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5072063" y="3736975"/>
            <a:ext cx="22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2613025" y="3621088"/>
            <a:ext cx="30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613025" y="3160713"/>
            <a:ext cx="4514850" cy="1447800"/>
            <a:chOff x="1453" y="861"/>
            <a:chExt cx="2844" cy="912"/>
          </a:xfrm>
        </p:grpSpPr>
        <p:sp>
          <p:nvSpPr>
            <p:cNvPr id="6163" name="Text Box 6"/>
            <p:cNvSpPr txBox="1">
              <a:spLocks noChangeArrowheads="1"/>
            </p:cNvSpPr>
            <p:nvPr/>
          </p:nvSpPr>
          <p:spPr bwMode="auto">
            <a:xfrm>
              <a:off x="3487" y="889"/>
              <a:ext cx="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grpSp>
          <p:nvGrpSpPr>
            <p:cNvPr id="6164" name="Group 15"/>
            <p:cNvGrpSpPr>
              <a:grpSpLocks/>
            </p:cNvGrpSpPr>
            <p:nvPr/>
          </p:nvGrpSpPr>
          <p:grpSpPr bwMode="auto">
            <a:xfrm>
              <a:off x="3001" y="861"/>
              <a:ext cx="1296" cy="912"/>
              <a:chOff x="2592" y="2880"/>
              <a:chExt cx="336" cy="912"/>
            </a:xfrm>
          </p:grpSpPr>
          <p:sp>
            <p:nvSpPr>
              <p:cNvPr id="6166" name="Line 16"/>
              <p:cNvSpPr>
                <a:spLocks noChangeShapeType="1"/>
              </p:cNvSpPr>
              <p:nvPr/>
            </p:nvSpPr>
            <p:spPr bwMode="auto">
              <a:xfrm>
                <a:off x="2592" y="2880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Line 17"/>
              <p:cNvSpPr>
                <a:spLocks noChangeShapeType="1"/>
              </p:cNvSpPr>
              <p:nvPr/>
            </p:nvSpPr>
            <p:spPr bwMode="auto">
              <a:xfrm>
                <a:off x="2592" y="3216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5" name="Text Box 5"/>
            <p:cNvSpPr txBox="1">
              <a:spLocks noChangeArrowheads="1"/>
            </p:cNvSpPr>
            <p:nvPr/>
          </p:nvSpPr>
          <p:spPr bwMode="auto">
            <a:xfrm>
              <a:off x="1453" y="878"/>
              <a:ext cx="16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36 phút 12 giây</a:t>
              </a:r>
            </a:p>
          </p:txBody>
        </p:sp>
      </p:grpSp>
      <p:sp>
        <p:nvSpPr>
          <p:cNvPr id="6158" name="Rectangle 25"/>
          <p:cNvSpPr>
            <a:spLocks noChangeArrowheads="1"/>
          </p:cNvSpPr>
          <p:nvPr/>
        </p:nvSpPr>
        <p:spPr bwMode="auto">
          <a:xfrm>
            <a:off x="1295400" y="16510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6159" name="Text Box 26"/>
          <p:cNvSpPr txBox="1">
            <a:spLocks noChangeArrowheads="1"/>
          </p:cNvSpPr>
          <p:nvPr/>
        </p:nvSpPr>
        <p:spPr bwMode="auto">
          <a:xfrm>
            <a:off x="3803650" y="931863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6160" name="Text Box 27"/>
          <p:cNvSpPr txBox="1">
            <a:spLocks noChangeArrowheads="1"/>
          </p:cNvSpPr>
          <p:nvPr/>
        </p:nvSpPr>
        <p:spPr bwMode="auto">
          <a:xfrm>
            <a:off x="923925" y="1585913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Bài 1.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6161" name="Text Box 28"/>
          <p:cNvSpPr txBox="1">
            <a:spLocks noChangeArrowheads="1"/>
          </p:cNvSpPr>
          <p:nvPr/>
        </p:nvSpPr>
        <p:spPr bwMode="auto">
          <a:xfrm>
            <a:off x="1905000" y="1560513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Tính:</a:t>
            </a:r>
          </a:p>
        </p:txBody>
      </p:sp>
      <p:sp>
        <p:nvSpPr>
          <p:cNvPr id="6162" name="Text Box 29"/>
          <p:cNvSpPr txBox="1">
            <a:spLocks noChangeArrowheads="1"/>
          </p:cNvSpPr>
          <p:nvPr/>
        </p:nvSpPr>
        <p:spPr bwMode="auto">
          <a:xfrm>
            <a:off x="914400" y="2179638"/>
            <a:ext cx="3695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b) 36 phút 12 giây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7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/>
      <p:bldP spid="174087" grpId="0"/>
      <p:bldP spid="174088" grpId="0"/>
      <p:bldP spid="174089" grpId="0"/>
      <p:bldP spid="174090" grpId="0"/>
      <p:bldP spid="174091" grpId="0"/>
      <p:bldP spid="174092" grpId="0"/>
      <p:bldP spid="174093" grpId="0"/>
      <p:bldP spid="174094" grpId="0"/>
      <p:bldP spid="174098" grpId="0"/>
      <p:bldP spid="1740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5"/>
          <p:cNvSpPr txBox="1">
            <a:spLocks noChangeArrowheads="1"/>
          </p:cNvSpPr>
          <p:nvPr/>
        </p:nvSpPr>
        <p:spPr bwMode="auto">
          <a:xfrm>
            <a:off x="884238" y="-142875"/>
            <a:ext cx="384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b="1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7171" name="Group 72"/>
          <p:cNvGrpSpPr>
            <a:grpSpLocks/>
          </p:cNvGrpSpPr>
          <p:nvPr/>
        </p:nvGrpSpPr>
        <p:grpSpPr bwMode="auto">
          <a:xfrm>
            <a:off x="0" y="1763713"/>
            <a:ext cx="9602788" cy="2368550"/>
            <a:chOff x="0" y="104"/>
            <a:chExt cx="6049" cy="1492"/>
          </a:xfrm>
        </p:grpSpPr>
        <p:sp>
          <p:nvSpPr>
            <p:cNvPr id="7201" name="Text Box 4"/>
            <p:cNvSpPr txBox="1">
              <a:spLocks noChangeArrowheads="1"/>
            </p:cNvSpPr>
            <p:nvPr/>
          </p:nvSpPr>
          <p:spPr bwMode="auto">
            <a:xfrm>
              <a:off x="3409" y="104"/>
              <a:ext cx="1677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7 phút 26 giây</a:t>
              </a:r>
            </a:p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             2  </a:t>
              </a:r>
            </a:p>
          </p:txBody>
        </p:sp>
        <p:sp>
          <p:nvSpPr>
            <p:cNvPr id="7202" name="Text Box 10"/>
            <p:cNvSpPr txBox="1">
              <a:spLocks noChangeArrowheads="1"/>
            </p:cNvSpPr>
            <p:nvPr/>
          </p:nvSpPr>
          <p:spPr bwMode="auto">
            <a:xfrm>
              <a:off x="3364" y="975"/>
              <a:ext cx="15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14 phút 52 giây</a:t>
              </a:r>
            </a:p>
          </p:txBody>
        </p:sp>
        <p:sp>
          <p:nvSpPr>
            <p:cNvPr id="7203" name="Text Box 11"/>
            <p:cNvSpPr txBox="1">
              <a:spLocks noChangeArrowheads="1"/>
            </p:cNvSpPr>
            <p:nvPr/>
          </p:nvSpPr>
          <p:spPr bwMode="auto">
            <a:xfrm>
              <a:off x="3265" y="506"/>
              <a:ext cx="29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7204" name="Text Box 12"/>
            <p:cNvSpPr txBox="1">
              <a:spLocks noChangeArrowheads="1"/>
            </p:cNvSpPr>
            <p:nvPr/>
          </p:nvSpPr>
          <p:spPr bwMode="auto">
            <a:xfrm>
              <a:off x="2880" y="1363"/>
              <a:ext cx="31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0000FF"/>
                  </a:solidFill>
                  <a:latin typeface="Arial" charset="0"/>
                </a:rPr>
                <a:t>Vậy: 7 phút 26 giây x 2 = 14 phút 52 giây</a:t>
              </a:r>
            </a:p>
          </p:txBody>
        </p:sp>
        <p:sp>
          <p:nvSpPr>
            <p:cNvPr id="7205" name="Text Box 14"/>
            <p:cNvSpPr txBox="1">
              <a:spLocks noChangeArrowheads="1"/>
            </p:cNvSpPr>
            <p:nvPr/>
          </p:nvSpPr>
          <p:spPr bwMode="auto">
            <a:xfrm>
              <a:off x="0" y="1362"/>
              <a:ext cx="28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0000FF"/>
                  </a:solidFill>
                  <a:latin typeface="Arial" charset="0"/>
                </a:rPr>
                <a:t>Vậy: 3 giờ 14 phút x 3 = 9 giờ 42 phút</a:t>
              </a:r>
            </a:p>
          </p:txBody>
        </p:sp>
        <p:sp>
          <p:nvSpPr>
            <p:cNvPr id="7206" name="Text Box 17"/>
            <p:cNvSpPr txBox="1">
              <a:spLocks noChangeArrowheads="1"/>
            </p:cNvSpPr>
            <p:nvPr/>
          </p:nvSpPr>
          <p:spPr bwMode="auto">
            <a:xfrm>
              <a:off x="870" y="152"/>
              <a:ext cx="1597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3 giờ 14 phút </a:t>
              </a:r>
            </a:p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           3</a:t>
              </a:r>
            </a:p>
          </p:txBody>
        </p:sp>
        <p:sp>
          <p:nvSpPr>
            <p:cNvPr id="7207" name="Text Box 18"/>
            <p:cNvSpPr txBox="1">
              <a:spLocks noChangeArrowheads="1"/>
            </p:cNvSpPr>
            <p:nvPr/>
          </p:nvSpPr>
          <p:spPr bwMode="auto">
            <a:xfrm>
              <a:off x="677" y="394"/>
              <a:ext cx="1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7208" name="Line 19"/>
            <p:cNvSpPr>
              <a:spLocks noChangeShapeType="1"/>
            </p:cNvSpPr>
            <p:nvPr/>
          </p:nvSpPr>
          <p:spPr bwMode="auto">
            <a:xfrm>
              <a:off x="821" y="878"/>
              <a:ext cx="12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46"/>
            <p:cNvSpPr>
              <a:spLocks noChangeShapeType="1"/>
            </p:cNvSpPr>
            <p:nvPr/>
          </p:nvSpPr>
          <p:spPr bwMode="auto">
            <a:xfrm>
              <a:off x="3365" y="878"/>
              <a:ext cx="12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Text Box 68"/>
            <p:cNvSpPr txBox="1">
              <a:spLocks noChangeArrowheads="1"/>
            </p:cNvSpPr>
            <p:nvPr/>
          </p:nvSpPr>
          <p:spPr bwMode="auto">
            <a:xfrm>
              <a:off x="896" y="950"/>
              <a:ext cx="128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9 giờ 42 phút</a:t>
              </a:r>
            </a:p>
          </p:txBody>
        </p:sp>
      </p:grpSp>
      <p:grpSp>
        <p:nvGrpSpPr>
          <p:cNvPr id="7172" name="Group 78"/>
          <p:cNvGrpSpPr>
            <a:grpSpLocks/>
          </p:cNvGrpSpPr>
          <p:nvPr/>
        </p:nvGrpSpPr>
        <p:grpSpPr bwMode="auto">
          <a:xfrm>
            <a:off x="39688" y="4456113"/>
            <a:ext cx="9221787" cy="2057400"/>
            <a:chOff x="25" y="2807"/>
            <a:chExt cx="5809" cy="1296"/>
          </a:xfrm>
        </p:grpSpPr>
        <p:sp>
          <p:nvSpPr>
            <p:cNvPr id="7181" name="Text Box 27"/>
            <p:cNvSpPr txBox="1">
              <a:spLocks noChangeArrowheads="1"/>
            </p:cNvSpPr>
            <p:nvPr/>
          </p:nvSpPr>
          <p:spPr bwMode="auto">
            <a:xfrm>
              <a:off x="828" y="3348"/>
              <a:ext cx="8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12 giây</a:t>
              </a:r>
            </a:p>
          </p:txBody>
        </p:sp>
        <p:sp>
          <p:nvSpPr>
            <p:cNvPr id="7182" name="Text Box 28"/>
            <p:cNvSpPr txBox="1">
              <a:spLocks noChangeArrowheads="1"/>
            </p:cNvSpPr>
            <p:nvPr/>
          </p:nvSpPr>
          <p:spPr bwMode="auto">
            <a:xfrm>
              <a:off x="291" y="3106"/>
              <a:ext cx="1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7183" name="Text Box 32"/>
            <p:cNvSpPr txBox="1">
              <a:spLocks noChangeArrowheads="1"/>
            </p:cNvSpPr>
            <p:nvPr/>
          </p:nvSpPr>
          <p:spPr bwMode="auto">
            <a:xfrm>
              <a:off x="922" y="3590"/>
              <a:ext cx="1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184" name="Text Box 34"/>
            <p:cNvSpPr txBox="1">
              <a:spLocks noChangeArrowheads="1"/>
            </p:cNvSpPr>
            <p:nvPr/>
          </p:nvSpPr>
          <p:spPr bwMode="auto">
            <a:xfrm>
              <a:off x="291" y="3324"/>
              <a:ext cx="1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185" name="Text Box 35"/>
            <p:cNvSpPr txBox="1">
              <a:spLocks noChangeArrowheads="1"/>
            </p:cNvSpPr>
            <p:nvPr/>
          </p:nvSpPr>
          <p:spPr bwMode="auto">
            <a:xfrm>
              <a:off x="25" y="3870"/>
              <a:ext cx="31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0000FF"/>
                  </a:solidFill>
                  <a:latin typeface="Arial" charset="0"/>
                </a:rPr>
                <a:t>Vậy: 36 phút 12 giây : 3 = 12 phút 4 giây</a:t>
              </a:r>
            </a:p>
          </p:txBody>
        </p:sp>
        <p:sp>
          <p:nvSpPr>
            <p:cNvPr id="7186" name="Text Box 37"/>
            <p:cNvSpPr txBox="1">
              <a:spLocks noChangeArrowheads="1"/>
            </p:cNvSpPr>
            <p:nvPr/>
          </p:nvSpPr>
          <p:spPr bwMode="auto">
            <a:xfrm>
              <a:off x="170" y="3106"/>
              <a:ext cx="1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187" name="Text Box 39"/>
            <p:cNvSpPr txBox="1">
              <a:spLocks noChangeArrowheads="1"/>
            </p:cNvSpPr>
            <p:nvPr/>
          </p:nvSpPr>
          <p:spPr bwMode="auto">
            <a:xfrm>
              <a:off x="1841" y="2818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7188" name="Text Box 43"/>
            <p:cNvSpPr txBox="1">
              <a:spLocks noChangeArrowheads="1"/>
            </p:cNvSpPr>
            <p:nvPr/>
          </p:nvSpPr>
          <p:spPr bwMode="auto">
            <a:xfrm>
              <a:off x="183" y="2807"/>
              <a:ext cx="16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36 phút 12 giây</a:t>
              </a:r>
            </a:p>
          </p:txBody>
        </p:sp>
        <p:sp>
          <p:nvSpPr>
            <p:cNvPr id="7189" name="Text Box 48"/>
            <p:cNvSpPr txBox="1">
              <a:spLocks noChangeArrowheads="1"/>
            </p:cNvSpPr>
            <p:nvPr/>
          </p:nvSpPr>
          <p:spPr bwMode="auto">
            <a:xfrm>
              <a:off x="3168" y="2862"/>
              <a:ext cx="14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14 giờ 28 phút</a:t>
              </a:r>
            </a:p>
          </p:txBody>
        </p:sp>
        <p:sp>
          <p:nvSpPr>
            <p:cNvPr id="7190" name="Text Box 52"/>
            <p:cNvSpPr txBox="1">
              <a:spLocks noChangeArrowheads="1"/>
            </p:cNvSpPr>
            <p:nvPr/>
          </p:nvSpPr>
          <p:spPr bwMode="auto">
            <a:xfrm>
              <a:off x="4718" y="2886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7191" name="Text Box 56"/>
            <p:cNvSpPr txBox="1">
              <a:spLocks noChangeArrowheads="1"/>
            </p:cNvSpPr>
            <p:nvPr/>
          </p:nvSpPr>
          <p:spPr bwMode="auto">
            <a:xfrm>
              <a:off x="3264" y="3159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192" name="Text Box 57"/>
            <p:cNvSpPr txBox="1">
              <a:spLocks noChangeArrowheads="1"/>
            </p:cNvSpPr>
            <p:nvPr/>
          </p:nvSpPr>
          <p:spPr bwMode="auto">
            <a:xfrm>
              <a:off x="3702" y="3152"/>
              <a:ext cx="7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28 phút</a:t>
              </a:r>
            </a:p>
          </p:txBody>
        </p:sp>
        <p:sp>
          <p:nvSpPr>
            <p:cNvPr id="7193" name="Text Box 59"/>
            <p:cNvSpPr txBox="1">
              <a:spLocks noChangeArrowheads="1"/>
            </p:cNvSpPr>
            <p:nvPr/>
          </p:nvSpPr>
          <p:spPr bwMode="auto">
            <a:xfrm>
              <a:off x="3799" y="3370"/>
              <a:ext cx="1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194" name="Text Box 61"/>
            <p:cNvSpPr txBox="1">
              <a:spLocks noChangeArrowheads="1"/>
            </p:cNvSpPr>
            <p:nvPr/>
          </p:nvSpPr>
          <p:spPr bwMode="auto">
            <a:xfrm>
              <a:off x="3146" y="3862"/>
              <a:ext cx="26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0000FF"/>
                  </a:solidFill>
                  <a:latin typeface="Arial" charset="0"/>
                </a:rPr>
                <a:t>Vậy:14 giờ 28 phút : 7 = 2 giờ 4 phút</a:t>
              </a:r>
            </a:p>
          </p:txBody>
        </p:sp>
        <p:sp>
          <p:nvSpPr>
            <p:cNvPr id="7195" name="Line 63"/>
            <p:cNvSpPr>
              <a:spLocks noChangeShapeType="1"/>
            </p:cNvSpPr>
            <p:nvPr/>
          </p:nvSpPr>
          <p:spPr bwMode="auto">
            <a:xfrm>
              <a:off x="4404" y="3152"/>
              <a:ext cx="1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64"/>
            <p:cNvSpPr>
              <a:spLocks noChangeShapeType="1"/>
            </p:cNvSpPr>
            <p:nvPr/>
          </p:nvSpPr>
          <p:spPr bwMode="auto">
            <a:xfrm>
              <a:off x="4404" y="2911"/>
              <a:ext cx="0" cy="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65"/>
            <p:cNvSpPr>
              <a:spLocks noChangeShapeType="1"/>
            </p:cNvSpPr>
            <p:nvPr/>
          </p:nvSpPr>
          <p:spPr bwMode="auto">
            <a:xfrm>
              <a:off x="1501" y="2935"/>
              <a:ext cx="0" cy="6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66"/>
            <p:cNvSpPr>
              <a:spLocks noChangeShapeType="1"/>
            </p:cNvSpPr>
            <p:nvPr/>
          </p:nvSpPr>
          <p:spPr bwMode="auto">
            <a:xfrm>
              <a:off x="1501" y="3152"/>
              <a:ext cx="1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Text Box 69"/>
            <p:cNvSpPr txBox="1">
              <a:spLocks noChangeArrowheads="1"/>
            </p:cNvSpPr>
            <p:nvPr/>
          </p:nvSpPr>
          <p:spPr bwMode="auto">
            <a:xfrm>
              <a:off x="1452" y="3177"/>
              <a:ext cx="12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12 phút 4 giây</a:t>
              </a:r>
            </a:p>
          </p:txBody>
        </p:sp>
        <p:sp>
          <p:nvSpPr>
            <p:cNvPr id="7200" name="Text Box 70"/>
            <p:cNvSpPr txBox="1">
              <a:spLocks noChangeArrowheads="1"/>
            </p:cNvSpPr>
            <p:nvPr/>
          </p:nvSpPr>
          <p:spPr bwMode="auto">
            <a:xfrm>
              <a:off x="4452" y="3177"/>
              <a:ext cx="111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latin typeface="Arial" charset="0"/>
                </a:rPr>
                <a:t>2 giờ 4 phút</a:t>
              </a:r>
            </a:p>
          </p:txBody>
        </p:sp>
      </p:grpSp>
      <p:sp>
        <p:nvSpPr>
          <p:cNvPr id="7173" name="Rectangle 73"/>
          <p:cNvSpPr>
            <a:spLocks noChangeArrowheads="1"/>
          </p:cNvSpPr>
          <p:nvPr/>
        </p:nvSpPr>
        <p:spPr bwMode="auto">
          <a:xfrm>
            <a:off x="1273175" y="-26988"/>
            <a:ext cx="6602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7174" name="Text Box 74"/>
          <p:cNvSpPr txBox="1">
            <a:spLocks noChangeArrowheads="1"/>
          </p:cNvSpPr>
          <p:nvPr/>
        </p:nvSpPr>
        <p:spPr bwMode="auto">
          <a:xfrm>
            <a:off x="3803650" y="779463"/>
            <a:ext cx="2368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7175" name="Text Box 75"/>
          <p:cNvSpPr txBox="1">
            <a:spLocks noChangeArrowheads="1"/>
          </p:cNvSpPr>
          <p:nvPr/>
        </p:nvSpPr>
        <p:spPr bwMode="auto">
          <a:xfrm>
            <a:off x="769938" y="1258888"/>
            <a:ext cx="1074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Bài 1.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7176" name="Text Box 76"/>
          <p:cNvSpPr txBox="1">
            <a:spLocks noChangeArrowheads="1"/>
          </p:cNvSpPr>
          <p:nvPr/>
        </p:nvSpPr>
        <p:spPr bwMode="auto">
          <a:xfrm>
            <a:off x="1847850" y="1252538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Tính:</a:t>
            </a:r>
          </a:p>
        </p:txBody>
      </p:sp>
      <p:sp>
        <p:nvSpPr>
          <p:cNvPr id="7177" name="Text Box 80"/>
          <p:cNvSpPr txBox="1">
            <a:spLocks noChangeArrowheads="1"/>
          </p:cNvSpPr>
          <p:nvPr/>
        </p:nvSpPr>
        <p:spPr bwMode="auto">
          <a:xfrm>
            <a:off x="615950" y="1757363"/>
            <a:ext cx="500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a)</a:t>
            </a:r>
          </a:p>
        </p:txBody>
      </p:sp>
      <p:sp>
        <p:nvSpPr>
          <p:cNvPr id="7178" name="Text Box 81"/>
          <p:cNvSpPr txBox="1">
            <a:spLocks noChangeArrowheads="1"/>
          </p:cNvSpPr>
          <p:nvPr/>
        </p:nvSpPr>
        <p:spPr bwMode="auto">
          <a:xfrm>
            <a:off x="4724400" y="1719263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c)</a:t>
            </a:r>
          </a:p>
        </p:txBody>
      </p:sp>
      <p:sp>
        <p:nvSpPr>
          <p:cNvPr id="7179" name="Text Box 82"/>
          <p:cNvSpPr txBox="1">
            <a:spLocks noChangeArrowheads="1"/>
          </p:cNvSpPr>
          <p:nvPr/>
        </p:nvSpPr>
        <p:spPr bwMode="auto">
          <a:xfrm>
            <a:off x="-74613" y="4389438"/>
            <a:ext cx="500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b)</a:t>
            </a:r>
          </a:p>
        </p:txBody>
      </p:sp>
      <p:sp>
        <p:nvSpPr>
          <p:cNvPr id="7180" name="Text Box 83"/>
          <p:cNvSpPr txBox="1">
            <a:spLocks noChangeArrowheads="1"/>
          </p:cNvSpPr>
          <p:nvPr/>
        </p:nvSpPr>
        <p:spPr bwMode="auto">
          <a:xfrm>
            <a:off x="4686300" y="4484688"/>
            <a:ext cx="500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308100" y="2584450"/>
            <a:ext cx="6781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	    Tính: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(3 giờ 40 phút + 2 giờ 25 phút)</a:t>
            </a:r>
            <a:r>
              <a:rPr lang="en-US" sz="1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x 3		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3 giờ 40 phút + 2 giờ 25 phút x 3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c) (5 phút 35 giây + 6 phút 21 giây) : 4</a:t>
            </a:r>
            <a:r>
              <a:rPr lang="en-US" sz="1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	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d) 12 phút 3 giây x 2 + 4 phút 12 giây : 4</a:t>
            </a:r>
            <a:r>
              <a:rPr lang="en-US" sz="1600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1020763" y="2579688"/>
            <a:ext cx="1004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Bài 2.</a:t>
            </a:r>
          </a:p>
        </p:txBody>
      </p:sp>
      <p:sp>
        <p:nvSpPr>
          <p:cNvPr id="8196" name="Rectangle 37"/>
          <p:cNvSpPr>
            <a:spLocks noChangeArrowheads="1"/>
          </p:cNvSpPr>
          <p:nvPr/>
        </p:nvSpPr>
        <p:spPr bwMode="auto">
          <a:xfrm>
            <a:off x="4084638" y="776288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8197" name="Rectangle 38"/>
          <p:cNvSpPr>
            <a:spLocks noChangeArrowheads="1"/>
          </p:cNvSpPr>
          <p:nvPr/>
        </p:nvSpPr>
        <p:spPr bwMode="auto">
          <a:xfrm>
            <a:off x="3657600" y="126365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1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952625" y="2330450"/>
            <a:ext cx="5676900" cy="212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(3 giờ 40 phút + 2 giờ 25 phút)</a:t>
            </a:r>
            <a:r>
              <a:rPr lang="en-US" sz="1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x 3</a:t>
            </a:r>
          </a:p>
          <a:p>
            <a:pPr marL="342900" indent="-3429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b) 3 giờ 40 phút + 2 giờ 25 phút x 3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19" name="Text Box 41"/>
          <p:cNvSpPr txBox="1">
            <a:spLocks noChangeArrowheads="1"/>
          </p:cNvSpPr>
          <p:nvPr/>
        </p:nvSpPr>
        <p:spPr bwMode="auto">
          <a:xfrm>
            <a:off x="285750" y="2328863"/>
            <a:ext cx="4343400" cy="461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                3 giờ 40 phút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0" name="Text Box 42"/>
          <p:cNvSpPr txBox="1">
            <a:spLocks noChangeArrowheads="1"/>
          </p:cNvSpPr>
          <p:nvPr/>
        </p:nvSpPr>
        <p:spPr bwMode="auto">
          <a:xfrm>
            <a:off x="-485775" y="4252913"/>
            <a:ext cx="5076825" cy="461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                        3 giờ 40 phút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1" name="Text Box 43"/>
          <p:cNvSpPr txBox="1">
            <a:spLocks noChangeArrowheads="1"/>
          </p:cNvSpPr>
          <p:nvPr/>
        </p:nvSpPr>
        <p:spPr bwMode="auto">
          <a:xfrm>
            <a:off x="6753225" y="4257675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x 3</a:t>
            </a:r>
          </a:p>
        </p:txBody>
      </p:sp>
      <p:sp>
        <p:nvSpPr>
          <p:cNvPr id="9222" name="Text Box 47"/>
          <p:cNvSpPr txBox="1">
            <a:spLocks noChangeArrowheads="1"/>
          </p:cNvSpPr>
          <p:nvPr/>
        </p:nvSpPr>
        <p:spPr bwMode="auto">
          <a:xfrm>
            <a:off x="4410075" y="4248150"/>
            <a:ext cx="3048000" cy="461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+ 2 giờ 25 phút</a:t>
            </a:r>
          </a:p>
        </p:txBody>
      </p:sp>
      <p:sp>
        <p:nvSpPr>
          <p:cNvPr id="9223" name="Text Box 48"/>
          <p:cNvSpPr txBox="1">
            <a:spLocks noChangeArrowheads="1"/>
          </p:cNvSpPr>
          <p:nvPr/>
        </p:nvSpPr>
        <p:spPr bwMode="auto">
          <a:xfrm>
            <a:off x="4464050" y="2328863"/>
            <a:ext cx="3441700" cy="461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+ 2 giờ 25 phút</a:t>
            </a:r>
          </a:p>
        </p:txBody>
      </p:sp>
      <p:sp>
        <p:nvSpPr>
          <p:cNvPr id="9224" name="Text Box 49"/>
          <p:cNvSpPr txBox="1">
            <a:spLocks noChangeArrowheads="1"/>
          </p:cNvSpPr>
          <p:nvPr/>
        </p:nvSpPr>
        <p:spPr bwMode="auto">
          <a:xfrm>
            <a:off x="1590675" y="2330450"/>
            <a:ext cx="1295400" cy="461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(          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5" name="Text Box 50"/>
          <p:cNvSpPr txBox="1">
            <a:spLocks noChangeArrowheads="1"/>
          </p:cNvSpPr>
          <p:nvPr/>
        </p:nvSpPr>
        <p:spPr bwMode="auto">
          <a:xfrm>
            <a:off x="6019800" y="2330450"/>
            <a:ext cx="1295400" cy="461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)         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6" name="Text Box 51"/>
          <p:cNvSpPr txBox="1">
            <a:spLocks noChangeArrowheads="1"/>
          </p:cNvSpPr>
          <p:nvPr/>
        </p:nvSpPr>
        <p:spPr bwMode="auto">
          <a:xfrm>
            <a:off x="1590675" y="2335213"/>
            <a:ext cx="1295400" cy="461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(          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7" name="Text Box 52"/>
          <p:cNvSpPr txBox="1">
            <a:spLocks noChangeArrowheads="1"/>
          </p:cNvSpPr>
          <p:nvPr/>
        </p:nvSpPr>
        <p:spPr bwMode="auto">
          <a:xfrm>
            <a:off x="6019800" y="2335213"/>
            <a:ext cx="1295400" cy="461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)         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8" name="Rectangle 54"/>
          <p:cNvSpPr>
            <a:spLocks noChangeArrowheads="1"/>
          </p:cNvSpPr>
          <p:nvPr/>
        </p:nvSpPr>
        <p:spPr bwMode="auto">
          <a:xfrm>
            <a:off x="1946275" y="23288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a</a:t>
            </a: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9" name="Rectangle 55"/>
          <p:cNvSpPr>
            <a:spLocks noChangeArrowheads="1"/>
          </p:cNvSpPr>
          <p:nvPr/>
        </p:nvSpPr>
        <p:spPr bwMode="auto">
          <a:xfrm>
            <a:off x="1952625" y="425291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b</a:t>
            </a:r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30" name="Text Box 56"/>
          <p:cNvSpPr txBox="1">
            <a:spLocks noChangeArrowheads="1"/>
          </p:cNvSpPr>
          <p:nvPr/>
        </p:nvSpPr>
        <p:spPr bwMode="auto">
          <a:xfrm>
            <a:off x="4619625" y="4248150"/>
            <a:ext cx="2924175" cy="4619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2 giờ 25 phút x 3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4410075" y="48482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2038350" y="287655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 	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6 giờ 5 phút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6915150" y="287655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x 3</a:t>
            </a:r>
          </a:p>
        </p:txBody>
      </p:sp>
      <p:sp>
        <p:nvSpPr>
          <p:cNvPr id="4156" name="Rectangle 60"/>
          <p:cNvSpPr>
            <a:spLocks noChangeArrowheads="1"/>
          </p:cNvSpPr>
          <p:nvPr/>
        </p:nvSpPr>
        <p:spPr bwMode="auto">
          <a:xfrm>
            <a:off x="2038350" y="3471863"/>
            <a:ext cx="518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=		   	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18 giờ 15 phút</a:t>
            </a:r>
          </a:p>
        </p:txBody>
      </p:sp>
      <p:sp>
        <p:nvSpPr>
          <p:cNvPr id="4157" name="Rectangle 61"/>
          <p:cNvSpPr>
            <a:spLocks noChangeArrowheads="1"/>
          </p:cNvSpPr>
          <p:nvPr/>
        </p:nvSpPr>
        <p:spPr bwMode="auto">
          <a:xfrm>
            <a:off x="4943475" y="4843463"/>
            <a:ext cx="2111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7 giờ 15 phút</a:t>
            </a:r>
          </a:p>
        </p:txBody>
      </p:sp>
      <p:sp>
        <p:nvSpPr>
          <p:cNvPr id="4158" name="Rectangle 62"/>
          <p:cNvSpPr>
            <a:spLocks noChangeArrowheads="1"/>
          </p:cNvSpPr>
          <p:nvPr/>
        </p:nvSpPr>
        <p:spPr bwMode="auto">
          <a:xfrm>
            <a:off x="2038350" y="54673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     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10 giờ 55 phút</a:t>
            </a:r>
          </a:p>
        </p:txBody>
      </p:sp>
      <p:sp>
        <p:nvSpPr>
          <p:cNvPr id="9237" name="Text Box 64"/>
          <p:cNvSpPr txBox="1">
            <a:spLocks noChangeArrowheads="1"/>
          </p:cNvSpPr>
          <p:nvPr/>
        </p:nvSpPr>
        <p:spPr bwMode="auto">
          <a:xfrm>
            <a:off x="6905625" y="23288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x 3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-876300" y="4843463"/>
            <a:ext cx="5486400" cy="4619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                         = 3 giờ 40 phút </a:t>
            </a:r>
            <a:endParaRPr lang="en-US" sz="16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39" name="Text Box 66"/>
          <p:cNvSpPr txBox="1">
            <a:spLocks noChangeArrowheads="1"/>
          </p:cNvSpPr>
          <p:nvPr/>
        </p:nvSpPr>
        <p:spPr bwMode="auto">
          <a:xfrm>
            <a:off x="4410075" y="42529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9240" name="Text Box 68"/>
          <p:cNvSpPr txBox="1">
            <a:spLocks noChangeArrowheads="1"/>
          </p:cNvSpPr>
          <p:nvPr/>
        </p:nvSpPr>
        <p:spPr bwMode="auto">
          <a:xfrm>
            <a:off x="1384300" y="1508125"/>
            <a:ext cx="1266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41" name="Rectangle 69"/>
          <p:cNvSpPr>
            <a:spLocks noChangeArrowheads="1"/>
          </p:cNvSpPr>
          <p:nvPr/>
        </p:nvSpPr>
        <p:spPr bwMode="auto">
          <a:xfrm>
            <a:off x="2382838" y="1624013"/>
            <a:ext cx="10525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Bài 2.</a:t>
            </a:r>
          </a:p>
        </p:txBody>
      </p:sp>
      <p:sp>
        <p:nvSpPr>
          <p:cNvPr id="9242" name="Text Box 70"/>
          <p:cNvSpPr txBox="1">
            <a:spLocks noChangeArrowheads="1"/>
          </p:cNvSpPr>
          <p:nvPr/>
        </p:nvSpPr>
        <p:spPr bwMode="auto">
          <a:xfrm>
            <a:off x="3381375" y="1624013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Tính:</a:t>
            </a:r>
          </a:p>
        </p:txBody>
      </p:sp>
      <p:sp>
        <p:nvSpPr>
          <p:cNvPr id="9243" name="Rectangle 75"/>
          <p:cNvSpPr>
            <a:spLocks noChangeArrowheads="1"/>
          </p:cNvSpPr>
          <p:nvPr/>
        </p:nvSpPr>
        <p:spPr bwMode="auto">
          <a:xfrm>
            <a:off x="4102100" y="533400"/>
            <a:ext cx="89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9244" name="Rectangle 76"/>
          <p:cNvSpPr>
            <a:spLocks noChangeArrowheads="1"/>
          </p:cNvSpPr>
          <p:nvPr/>
        </p:nvSpPr>
        <p:spPr bwMode="auto">
          <a:xfrm>
            <a:off x="3675063" y="1020763"/>
            <a:ext cx="1884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3" grpId="0"/>
      <p:bldP spid="4154" grpId="0"/>
      <p:bldP spid="4155" grpId="0"/>
      <p:bldP spid="4156" grpId="0"/>
      <p:bldP spid="4157" grpId="0"/>
      <p:bldP spid="4158" grpId="0"/>
      <p:bldP spid="41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1192213" y="5081588"/>
            <a:ext cx="647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d) 12 phút 3 giây x 2 + 4 phút 12 giây : 4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049338" y="3678238"/>
            <a:ext cx="6096000" cy="1384300"/>
            <a:chOff x="661" y="2244"/>
            <a:chExt cx="3840" cy="872"/>
          </a:xfrm>
        </p:grpSpPr>
        <p:sp>
          <p:nvSpPr>
            <p:cNvPr id="10260" name="Text Box 8"/>
            <p:cNvSpPr txBox="1">
              <a:spLocks noChangeArrowheads="1"/>
            </p:cNvSpPr>
            <p:nvPr/>
          </p:nvSpPr>
          <p:spPr bwMode="auto">
            <a:xfrm>
              <a:off x="661" y="2244"/>
              <a:ext cx="38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c) (5 phút 35 giây + 6 phút 21 giây) : 4</a:t>
              </a:r>
            </a:p>
          </p:txBody>
        </p:sp>
        <p:sp>
          <p:nvSpPr>
            <p:cNvPr id="10261" name="Text Box 10"/>
            <p:cNvSpPr txBox="1">
              <a:spLocks noChangeArrowheads="1"/>
            </p:cNvSpPr>
            <p:nvPr/>
          </p:nvSpPr>
          <p:spPr bwMode="auto">
            <a:xfrm>
              <a:off x="853" y="2583"/>
              <a:ext cx="20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= 11 phút 56 giây</a:t>
              </a:r>
            </a:p>
          </p:txBody>
        </p:sp>
        <p:sp>
          <p:nvSpPr>
            <p:cNvPr id="10262" name="Text Box 11"/>
            <p:cNvSpPr txBox="1">
              <a:spLocks noChangeArrowheads="1"/>
            </p:cNvSpPr>
            <p:nvPr/>
          </p:nvSpPr>
          <p:spPr bwMode="auto">
            <a:xfrm>
              <a:off x="4069" y="2583"/>
              <a:ext cx="3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:4</a:t>
              </a:r>
            </a:p>
          </p:txBody>
        </p:sp>
        <p:sp>
          <p:nvSpPr>
            <p:cNvPr id="10263" name="Text Box 12"/>
            <p:cNvSpPr txBox="1">
              <a:spLocks noChangeArrowheads="1"/>
            </p:cNvSpPr>
            <p:nvPr/>
          </p:nvSpPr>
          <p:spPr bwMode="auto">
            <a:xfrm>
              <a:off x="853" y="2825"/>
              <a:ext cx="32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=               2 phút 59 giây</a:t>
              </a:r>
            </a:p>
          </p:txBody>
        </p:sp>
      </p:grpSp>
      <p:sp>
        <p:nvSpPr>
          <p:cNvPr id="165901" name="Text Box 13"/>
          <p:cNvSpPr txBox="1">
            <a:spLocks noChangeArrowheads="1"/>
          </p:cNvSpPr>
          <p:nvPr/>
        </p:nvSpPr>
        <p:spPr bwMode="auto">
          <a:xfrm>
            <a:off x="1816100" y="5599113"/>
            <a:ext cx="3048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24 phút 6 giây</a:t>
            </a:r>
          </a:p>
        </p:txBody>
      </p:sp>
      <p:sp>
        <p:nvSpPr>
          <p:cNvPr id="165902" name="Text Box 14"/>
          <p:cNvSpPr txBox="1">
            <a:spLocks noChangeArrowheads="1"/>
          </p:cNvSpPr>
          <p:nvPr/>
        </p:nvSpPr>
        <p:spPr bwMode="auto">
          <a:xfrm>
            <a:off x="5686425" y="5541963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1 phút 3 giây</a:t>
            </a:r>
          </a:p>
        </p:txBody>
      </p:sp>
      <p:sp>
        <p:nvSpPr>
          <p:cNvPr id="165904" name="Text Box 16"/>
          <p:cNvSpPr txBox="1">
            <a:spLocks noChangeArrowheads="1"/>
          </p:cNvSpPr>
          <p:nvPr/>
        </p:nvSpPr>
        <p:spPr bwMode="auto">
          <a:xfrm>
            <a:off x="4852988" y="55864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165905" name="Text Box 17"/>
          <p:cNvSpPr txBox="1">
            <a:spLocks noChangeArrowheads="1"/>
          </p:cNvSpPr>
          <p:nvPr/>
        </p:nvSpPr>
        <p:spPr bwMode="auto">
          <a:xfrm>
            <a:off x="1831975" y="6059488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        25 phút 9 giây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076325" y="2165350"/>
            <a:ext cx="5980113" cy="1341438"/>
            <a:chOff x="678" y="1291"/>
            <a:chExt cx="3767" cy="845"/>
          </a:xfrm>
        </p:grpSpPr>
        <p:sp>
          <p:nvSpPr>
            <p:cNvPr id="10257" name="Text Box 19"/>
            <p:cNvSpPr txBox="1">
              <a:spLocks noChangeArrowheads="1"/>
            </p:cNvSpPr>
            <p:nvPr/>
          </p:nvSpPr>
          <p:spPr bwMode="auto">
            <a:xfrm>
              <a:off x="678" y="1291"/>
              <a:ext cx="342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b) 3 giờ 40 phút + 2 giờ 25 phút x 3</a:t>
              </a:r>
            </a:p>
          </p:txBody>
        </p:sp>
        <p:sp>
          <p:nvSpPr>
            <p:cNvPr id="10258" name="Rectangle 26"/>
            <p:cNvSpPr>
              <a:spLocks noChangeArrowheads="1"/>
            </p:cNvSpPr>
            <p:nvPr/>
          </p:nvSpPr>
          <p:spPr bwMode="auto">
            <a:xfrm>
              <a:off x="792" y="1845"/>
              <a:ext cx="315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=               10 giờ 55 phút</a:t>
              </a:r>
            </a:p>
          </p:txBody>
        </p:sp>
        <p:sp>
          <p:nvSpPr>
            <p:cNvPr id="10259" name="Text Box 27"/>
            <p:cNvSpPr txBox="1">
              <a:spLocks noChangeArrowheads="1"/>
            </p:cNvSpPr>
            <p:nvPr/>
          </p:nvSpPr>
          <p:spPr bwMode="auto">
            <a:xfrm>
              <a:off x="767" y="1579"/>
              <a:ext cx="367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= 3 giờ 40 phút +            7 giờ 15 phút    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-728663" y="741363"/>
            <a:ext cx="8258176" cy="1403350"/>
            <a:chOff x="-508" y="417"/>
            <a:chExt cx="5202" cy="884"/>
          </a:xfrm>
        </p:grpSpPr>
        <p:sp>
          <p:nvSpPr>
            <p:cNvPr id="10251" name="Text Box 18"/>
            <p:cNvSpPr txBox="1">
              <a:spLocks noChangeArrowheads="1"/>
            </p:cNvSpPr>
            <p:nvPr/>
          </p:nvSpPr>
          <p:spPr bwMode="auto">
            <a:xfrm>
              <a:off x="-508" y="417"/>
              <a:ext cx="321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                     a) (3 giờ 40 phút </a:t>
              </a:r>
              <a:endParaRPr lang="en-US" sz="16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10252" name="Text Box 20"/>
            <p:cNvSpPr txBox="1">
              <a:spLocks noChangeArrowheads="1"/>
            </p:cNvSpPr>
            <p:nvPr/>
          </p:nvSpPr>
          <p:spPr bwMode="auto">
            <a:xfrm>
              <a:off x="2280" y="417"/>
              <a:ext cx="216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+ 2 giờ 25 phút)</a:t>
              </a: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040" y="695"/>
              <a:ext cx="25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=                6 giờ 5 phút </a:t>
              </a:r>
            </a:p>
          </p:txBody>
        </p:sp>
        <p:sp>
          <p:nvSpPr>
            <p:cNvPr id="10254" name="Text Box 23"/>
            <p:cNvSpPr txBox="1">
              <a:spLocks noChangeArrowheads="1"/>
            </p:cNvSpPr>
            <p:nvPr/>
          </p:nvSpPr>
          <p:spPr bwMode="auto">
            <a:xfrm>
              <a:off x="3895" y="417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x 3</a:t>
              </a:r>
            </a:p>
          </p:txBody>
        </p:sp>
        <p:sp>
          <p:nvSpPr>
            <p:cNvPr id="10255" name="Rectangle 24"/>
            <p:cNvSpPr>
              <a:spLocks noChangeArrowheads="1"/>
            </p:cNvSpPr>
            <p:nvPr/>
          </p:nvSpPr>
          <p:spPr bwMode="auto">
            <a:xfrm>
              <a:off x="1041" y="1010"/>
              <a:ext cx="36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=		   	 18 giờ 15 phút</a:t>
              </a:r>
            </a:p>
          </p:txBody>
        </p:sp>
        <p:sp>
          <p:nvSpPr>
            <p:cNvPr id="10256" name="Text Box 28"/>
            <p:cNvSpPr txBox="1">
              <a:spLocks noChangeArrowheads="1"/>
            </p:cNvSpPr>
            <p:nvPr/>
          </p:nvSpPr>
          <p:spPr bwMode="auto">
            <a:xfrm>
              <a:off x="3899" y="695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rial" charset="0"/>
                </a:rPr>
                <a:t>x 3</a:t>
              </a:r>
            </a:p>
          </p:txBody>
        </p:sp>
      </p:grpSp>
      <p:sp>
        <p:nvSpPr>
          <p:cNvPr id="165921" name="Rectangle 33"/>
          <p:cNvSpPr>
            <a:spLocks noChangeArrowheads="1"/>
          </p:cNvSpPr>
          <p:nvPr/>
        </p:nvSpPr>
        <p:spPr bwMode="auto">
          <a:xfrm>
            <a:off x="654050" y="165100"/>
            <a:ext cx="173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Bài 2.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7" grpId="0"/>
      <p:bldP spid="165901" grpId="0"/>
      <p:bldP spid="165902" grpId="0"/>
      <p:bldP spid="165904" grpId="0"/>
      <p:bldP spid="165905" grpId="0"/>
      <p:bldP spid="1659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45" name="Picture 41" descr="anh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29725" y="3735388"/>
            <a:ext cx="3254375" cy="27654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61963" y="2890838"/>
            <a:ext cx="50292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      Trung bình một ng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ời thợ làm xong một sản phẩm hết 1 giờ 8 phút. Lần thứ nhất ng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ời 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ó làm 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ợc 7 sản phẩm. Lần thứ hai ng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ời 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ó làm 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ợc 8 sản phẩm. Hỏi cả hai lần ng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ời </a:t>
            </a:r>
            <a:r>
              <a:rPr lang="vi-VN" sz="2400" b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ó phải làm trong bao nhiêu thời gian?</a:t>
            </a: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539750" y="2162175"/>
            <a:ext cx="1004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charset="0"/>
              </a:rPr>
              <a:t>Bài 3.</a:t>
            </a:r>
          </a:p>
        </p:txBody>
      </p:sp>
      <p:sp>
        <p:nvSpPr>
          <p:cNvPr id="11269" name="Rectangle 30"/>
          <p:cNvSpPr>
            <a:spLocks noChangeArrowheads="1"/>
          </p:cNvSpPr>
          <p:nvPr/>
        </p:nvSpPr>
        <p:spPr bwMode="auto">
          <a:xfrm>
            <a:off x="3995738" y="855663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Toán</a:t>
            </a:r>
          </a:p>
        </p:txBody>
      </p:sp>
      <p:sp>
        <p:nvSpPr>
          <p:cNvPr id="11270" name="Rectangle 31"/>
          <p:cNvSpPr>
            <a:spLocks noChangeArrowheads="1"/>
          </p:cNvSpPr>
          <p:nvPr/>
        </p:nvSpPr>
        <p:spPr bwMode="auto">
          <a:xfrm>
            <a:off x="3657600" y="133985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1841 -0.02801 L -0.3849 -0.0280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3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2514</TotalTime>
  <Words>817</Words>
  <Application>Microsoft Office PowerPoint</Application>
  <PresentationFormat>On-screen Show (4:3)</PresentationFormat>
  <Paragraphs>208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.VnTime</vt:lpstr>
      <vt:lpstr>Arial</vt:lpstr>
      <vt:lpstr>Default Design</vt:lpstr>
      <vt:lpstr>1_Default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229</cp:revision>
  <dcterms:created xsi:type="dcterms:W3CDTF">2009-02-25T15:58:31Z</dcterms:created>
  <dcterms:modified xsi:type="dcterms:W3CDTF">2016-06-30T03:36:10Z</dcterms:modified>
</cp:coreProperties>
</file>